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74" r:id="rId3"/>
    <p:sldId id="284" r:id="rId4"/>
    <p:sldId id="283" r:id="rId5"/>
    <p:sldId id="289" r:id="rId6"/>
    <p:sldId id="287" r:id="rId7"/>
    <p:sldId id="288" r:id="rId8"/>
    <p:sldId id="286" r:id="rId9"/>
    <p:sldId id="285" r:id="rId10"/>
    <p:sldId id="290" r:id="rId11"/>
    <p:sldId id="265" r:id="rId12"/>
    <p:sldId id="257" r:id="rId13"/>
    <p:sldId id="291" r:id="rId14"/>
    <p:sldId id="292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1C5"/>
    <a:srgbClr val="ABDB77"/>
    <a:srgbClr val="FFCCBE"/>
    <a:srgbClr val="25552B"/>
    <a:srgbClr val="6CBC43"/>
    <a:srgbClr val="76B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89487" autoAdjust="0"/>
  </p:normalViewPr>
  <p:slideViewPr>
    <p:cSldViewPr snapToGrid="0">
      <p:cViewPr varScale="1">
        <p:scale>
          <a:sx n="60" d="100"/>
          <a:sy n="60" d="100"/>
        </p:scale>
        <p:origin x="7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B691EA-0249-41BB-A83E-4698D6E54195}" type="datetimeFigureOut">
              <a:rPr lang="zh-CN" altLang="en-US" smtClean="0"/>
              <a:t>2021/11/6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9D047-1C12-4CEA-A369-FB09B98F0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7583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2994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9528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4393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2977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659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30802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altLang="zh-CN"/>
              <a:t>GV phát tranh, ảnh hoặc tấm thẻ có ghi tên như: công án, bố, mẹ, người lạ mắt,……… (mỗi hs 1 thẻ)</a:t>
            </a:r>
          </a:p>
          <a:p>
            <a:pPr marL="171450" indent="-171450">
              <a:buFontTx/>
              <a:buChar char="-"/>
            </a:pPr>
            <a:r>
              <a:rPr lang="en-US" altLang="zh-CN"/>
              <a:t>Sau đó phát cho hs mỗi em 1 tờ giấy có kẻ ô như hình trên.</a:t>
            </a:r>
          </a:p>
          <a:p>
            <a:pPr marL="171450" indent="-171450">
              <a:buFontTx/>
              <a:buChar char="-"/>
            </a:pPr>
            <a:r>
              <a:rPr lang="en-US" altLang="zh-CN"/>
              <a:t>Tình huống: khi bị đi lạc, em sẽ tìm đến ai. HS tìm người mà hs tin tưởng rồi viết vào tờ giấy. </a:t>
            </a:r>
          </a:p>
          <a:p>
            <a:pPr marL="171450" indent="-171450">
              <a:buFontTx/>
              <a:buChar char="-"/>
            </a:pPr>
            <a:r>
              <a:rPr lang="en-US" altLang="zh-CN"/>
              <a:t>AI viết đủ hết 9 ô (và gv kiểm tra những người được viết trong đó) nếu đúng hết, hs thắng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796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205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671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186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899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478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9D047-1C12-4CEA-A369-FB09B98F056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327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31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038C4F7-9D87-4042-AADE-83DC55327E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3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85BEA0-CD52-4B74-93A5-AFE733A3BA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04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spd="slow" p14:dur="4400" advClick="0" advTm="5000">
        <p14:honeycomb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8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168E8859-8477-423F-B1C9-8C4D29A2DD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/>
        </p:blipFill>
        <p:spPr>
          <a:xfrm>
            <a:off x="9653083" y="283"/>
            <a:ext cx="2538413" cy="279936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E2226D3-04A8-4C11-AD0E-FB0180D492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D87C0F9-B1B4-4828-B667-87117B566DF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9" b="16853"/>
          <a:stretch/>
        </p:blipFill>
        <p:spPr>
          <a:xfrm>
            <a:off x="1008" y="3295453"/>
            <a:ext cx="12190992" cy="310153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EFCAC4D-5D44-4D47-A58B-E23996B6DE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/>
        </p:blipFill>
        <p:spPr>
          <a:xfrm>
            <a:off x="1008" y="3345347"/>
            <a:ext cx="12190992" cy="354744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06FAA5F-7A47-42B7-A51E-F1D4C2604E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/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E29D06D1-1675-4E65-92AF-C3C7107DD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  <p:sp>
        <p:nvSpPr>
          <p:cNvPr id="20" name="Rounded Rectangle 695">
            <a:extLst>
              <a:ext uri="{FF2B5EF4-FFF2-40B4-BE49-F238E27FC236}">
                <a16:creationId xmlns:a16="http://schemas.microsoft.com/office/drawing/2014/main" id="{7DCD27E3-E06A-445B-863A-301799F3C173}"/>
              </a:ext>
            </a:extLst>
          </p:cNvPr>
          <p:cNvSpPr/>
          <p:nvPr/>
        </p:nvSpPr>
        <p:spPr>
          <a:xfrm>
            <a:off x="2400892" y="364930"/>
            <a:ext cx="7711296" cy="707886"/>
          </a:xfrm>
          <a:prstGeom prst="roundRect">
            <a:avLst/>
          </a:prstGeom>
          <a:solidFill>
            <a:srgbClr val="FFFFFF">
              <a:alpha val="85000"/>
            </a:srgbClr>
          </a:solidFill>
          <a:ln w="12700" cap="flat" cmpd="sng" algn="ctr">
            <a:solidFill>
              <a:srgbClr val="FCF1F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en-US" altLang="zh-CN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Thứ</a:t>
            </a:r>
            <a:r>
              <a:rPr lang="zh-CN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Arial" panose="020B0604020202020204" pitchFamily="34" charset="0"/>
              </a:rPr>
              <a:t>Hai</a:t>
            </a:r>
            <a:r>
              <a:rPr lang="zh-CN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ngày</a:t>
            </a:r>
            <a:r>
              <a:rPr lang="zh-CN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Arial" panose="020B0604020202020204" pitchFamily="34" charset="0"/>
              </a:rPr>
              <a:t>1 </a:t>
            </a:r>
            <a:r>
              <a:rPr lang="en-US" altLang="zh-CN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tháng</a:t>
            </a:r>
            <a:r>
              <a:rPr lang="zh-CN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Arial" panose="020B0604020202020204" pitchFamily="34" charset="0"/>
              </a:rPr>
              <a:t>11</a:t>
            </a:r>
            <a:r>
              <a:rPr lang="zh-CN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rgbClr val="000000"/>
                </a:solidFill>
                <a:latin typeface="Arial" panose="020B0604020202020204" pitchFamily="34" charset="0"/>
              </a:rPr>
              <a:t>năm</a:t>
            </a:r>
            <a:r>
              <a:rPr lang="zh-CN" altLang="en-US" sz="36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dirty="0">
                <a:solidFill>
                  <a:srgbClr val="000000"/>
                </a:solidFill>
                <a:latin typeface="Arial" panose="020B0604020202020204" pitchFamily="34" charset="0"/>
              </a:rPr>
              <a:t>2021</a:t>
            </a:r>
            <a:endParaRPr lang="zh-CN" altLang="en-US" sz="36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1C03FF-E8F2-4F65-AC83-BF6303119C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30" y="1983826"/>
            <a:ext cx="11075431" cy="1069581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BD37733-5BD6-4212-B30C-97EB7E4C9AC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49" y="2763565"/>
            <a:ext cx="2175113" cy="1013883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BB801248-9D2C-47F4-AE65-BB95EF3C3C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564" y="1072816"/>
            <a:ext cx="6675185" cy="117487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A13BD64-FEB0-4452-BCB8-BAEE4F9576E5}"/>
              </a:ext>
            </a:extLst>
          </p:cNvPr>
          <p:cNvSpPr/>
          <p:nvPr/>
        </p:nvSpPr>
        <p:spPr>
          <a:xfrm>
            <a:off x="1008" y="2983010"/>
            <a:ext cx="4675124" cy="309172"/>
          </a:xfrm>
          <a:prstGeom prst="rect">
            <a:avLst/>
          </a:prstGeom>
          <a:solidFill>
            <a:srgbClr val="FFC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9C2A6FA-6788-4C49-86D6-AA119A3CF015}"/>
              </a:ext>
            </a:extLst>
          </p:cNvPr>
          <p:cNvSpPr/>
          <p:nvPr/>
        </p:nvSpPr>
        <p:spPr>
          <a:xfrm>
            <a:off x="7277879" y="2983010"/>
            <a:ext cx="4914122" cy="309172"/>
          </a:xfrm>
          <a:prstGeom prst="rect">
            <a:avLst/>
          </a:prstGeom>
          <a:solidFill>
            <a:srgbClr val="FFC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8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0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20" grpId="0" animBg="1"/>
      <p:bldP spid="9" grpId="0" animBg="1"/>
      <p:bldP spid="2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FEAF6-4E9F-4B71-86C7-6CE23FD686F0}"/>
              </a:ext>
            </a:extLst>
          </p:cNvPr>
          <p:cNvSpPr/>
          <p:nvPr/>
        </p:nvSpPr>
        <p:spPr>
          <a:xfrm>
            <a:off x="1501547" y="235585"/>
            <a:ext cx="10690453" cy="716324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4">
            <a:extLst>
              <a:ext uri="{FF2B5EF4-FFF2-40B4-BE49-F238E27FC236}">
                <a16:creationId xmlns:a16="http://schemas.microsoft.com/office/drawing/2014/main" id="{89362073-91ED-4A80-B3F0-FC767450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19E7502A-219B-4B61-BDAF-5DA4E04489C2}"/>
              </a:ext>
            </a:extLst>
          </p:cNvPr>
          <p:cNvSpPr txBox="1"/>
          <p:nvPr/>
        </p:nvSpPr>
        <p:spPr>
          <a:xfrm>
            <a:off x="3177021" y="270581"/>
            <a:ext cx="9115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latin typeface="Arial" panose="020B0604020202020204" pitchFamily="34" charset="0"/>
              </a:rPr>
              <a:t>Thực hành những cách bảo vệ bản thân</a:t>
            </a:r>
            <a:endParaRPr lang="zh-CN" altLang="en-US" sz="3600"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8C6B76-9549-4392-A847-3C590CBFB407}"/>
              </a:ext>
            </a:extLst>
          </p:cNvPr>
          <p:cNvSpPr/>
          <p:nvPr/>
        </p:nvSpPr>
        <p:spPr>
          <a:xfrm>
            <a:off x="2616669" y="5536997"/>
            <a:ext cx="8701819" cy="1321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sz="32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Từ chối nhận quà của người lạ.</a:t>
            </a:r>
          </a:p>
          <a:p>
            <a:pPr marL="571500" lvl="0" indent="-571500">
              <a:lnSpc>
                <a:spcPct val="130000"/>
              </a:lnSpc>
              <a:buFont typeface="Wingdings" panose="05000000000000000000" pitchFamily="2" charset="2"/>
              <a:buChar char="ü"/>
            </a:pPr>
            <a:r>
              <a:rPr lang="en-US" altLang="zh-CN" sz="32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Hét thật lớn khi có nguy cơ bị bắt cóc.</a:t>
            </a:r>
            <a:endParaRPr lang="vi-VN" altLang="zh-CN" sz="320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81E1E8B-14A9-41D1-A5A1-9DA9AB5AC8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25" t="5947" r="2921" b="3047"/>
          <a:stretch/>
        </p:blipFill>
        <p:spPr>
          <a:xfrm>
            <a:off x="1943147" y="200588"/>
            <a:ext cx="966202" cy="716324"/>
          </a:xfrm>
          <a:prstGeom prst="rect">
            <a:avLst/>
          </a:prstGeom>
        </p:spPr>
      </p:pic>
      <p:pic>
        <p:nvPicPr>
          <p:cNvPr id="4" name="Picture 3" descr="A group of kids in a classroom&#10;&#10;Description automatically generated with low confidence">
            <a:extLst>
              <a:ext uri="{FF2B5EF4-FFF2-40B4-BE49-F238E27FC236}">
                <a16:creationId xmlns:a16="http://schemas.microsoft.com/office/drawing/2014/main" id="{20DBAEF2-4C14-45BD-8262-15857EEC51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62" y="1572323"/>
            <a:ext cx="6325607" cy="410339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6272C8C-ECA5-4DC3-BC04-C4CDCDE69D17}"/>
              </a:ext>
            </a:extLst>
          </p:cNvPr>
          <p:cNvGrpSpPr/>
          <p:nvPr/>
        </p:nvGrpSpPr>
        <p:grpSpPr>
          <a:xfrm>
            <a:off x="2065446" y="957255"/>
            <a:ext cx="7546905" cy="797337"/>
            <a:chOff x="2065446" y="957255"/>
            <a:chExt cx="7546905" cy="7973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2C4F344-CFF2-4781-A14B-A38957568D71}"/>
                </a:ext>
              </a:extLst>
            </p:cNvPr>
            <p:cNvSpPr/>
            <p:nvPr/>
          </p:nvSpPr>
          <p:spPr>
            <a:xfrm>
              <a:off x="2065446" y="1077518"/>
              <a:ext cx="7546905" cy="67707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6A8173-B035-4785-BF78-227845FA61B2}"/>
                </a:ext>
              </a:extLst>
            </p:cNvPr>
            <p:cNvSpPr/>
            <p:nvPr/>
          </p:nvSpPr>
          <p:spPr>
            <a:xfrm>
              <a:off x="2188859" y="957255"/>
              <a:ext cx="6932840" cy="754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3200" b="1">
                  <a:solidFill>
                    <a:srgbClr val="0070C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1. Sắm vai những cách bảo vệ bản thân:</a:t>
              </a:r>
              <a:endParaRPr lang="vi-VN" altLang="zh-CN" sz="3200" b="1">
                <a:solidFill>
                  <a:srgbClr val="0070C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736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Whiteboard&#10;&#10;Description automatically generated with low confidence">
            <a:extLst>
              <a:ext uri="{FF2B5EF4-FFF2-40B4-BE49-F238E27FC236}">
                <a16:creationId xmlns:a16="http://schemas.microsoft.com/office/drawing/2014/main" id="{501A931F-0373-4658-989D-8E7C0BCDD3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3" y="2569375"/>
            <a:ext cx="5112942" cy="313348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0D59116-DB8C-483D-8B07-3E09FB52FA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3" r="46875"/>
          <a:stretch/>
        </p:blipFill>
        <p:spPr>
          <a:xfrm>
            <a:off x="4929343" y="2436291"/>
            <a:ext cx="7467096" cy="442170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1D5DB71-5F16-40B0-A18D-9B4365C202F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0288">
            <a:off x="6304338" y="4829975"/>
            <a:ext cx="1119440" cy="87190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C5272D8-3351-49A7-B12B-D7E965DFF7B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961" y="3936153"/>
            <a:ext cx="847955" cy="19556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F1D1D4A-059D-4A36-9056-3D417163C71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635" y="3186221"/>
            <a:ext cx="1418361" cy="1955658"/>
          </a:xfrm>
          <a:prstGeom prst="rect">
            <a:avLst/>
          </a:prstGeom>
        </p:spPr>
      </p:pic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671FE067-351A-4906-AEEF-132359B2C58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514" y="338560"/>
            <a:ext cx="2172121" cy="16331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ED4382-C942-4F34-8E45-7177B76ED6A5}"/>
              </a:ext>
            </a:extLst>
          </p:cNvPr>
          <p:cNvSpPr txBox="1"/>
          <p:nvPr/>
        </p:nvSpPr>
        <p:spPr>
          <a:xfrm rot="21438364">
            <a:off x="564079" y="3601959"/>
            <a:ext cx="4112452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 nhà trao đổi với ba mẹ về cách phòng tránh bị lạc, bị bắt cóc.</a:t>
            </a:r>
            <a:endParaRPr lang="en-US" sz="33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05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AFAF229-4351-439B-94F1-5BD7A822E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/>
        </p:blipFill>
        <p:spPr>
          <a:xfrm>
            <a:off x="1008" y="3801313"/>
            <a:ext cx="12190992" cy="30914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7E80DB1-5E32-4DD6-BDAE-3C7C545018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98" y="-289931"/>
            <a:ext cx="5526403" cy="39786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0CF265-B44E-4B61-9F14-B3EB62032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53" y="1405054"/>
            <a:ext cx="4898404" cy="163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53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168E8859-8477-423F-B1C9-8C4D29A2DD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/>
        </p:blipFill>
        <p:spPr>
          <a:xfrm>
            <a:off x="9653083" y="283"/>
            <a:ext cx="2538413" cy="279936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E2226D3-04A8-4C11-AD0E-FB0180D492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BEFCAC4D-5D44-4D47-A58B-E23996B6DE8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/>
        </p:blipFill>
        <p:spPr>
          <a:xfrm>
            <a:off x="1008" y="5022283"/>
            <a:ext cx="12190992" cy="187051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06FAA5F-7A47-42B7-A51E-F1D4C2604E2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" t="5014" r="38086" b="5462"/>
          <a:stretch/>
        </p:blipFill>
        <p:spPr>
          <a:xfrm>
            <a:off x="174387" y="3695416"/>
            <a:ext cx="2175113" cy="296085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8" name="John H. Clarke - A Walk to the Lake">
            <a:hlinkClick r:id="" action="ppaction://media"/>
            <a:extLst>
              <a:ext uri="{FF2B5EF4-FFF2-40B4-BE49-F238E27FC236}">
                <a16:creationId xmlns:a16="http://schemas.microsoft.com/office/drawing/2014/main" id="{E29D06D1-1675-4E65-92AF-C3C7107DD7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0776" y="-1531406"/>
            <a:ext cx="609600" cy="6096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BD37733-5BD6-4212-B30C-97EB7E4C9A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301" y="-101881"/>
            <a:ext cx="2175113" cy="1013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F70A47-0993-4786-8A86-2220E7583125}"/>
              </a:ext>
            </a:extLst>
          </p:cNvPr>
          <p:cNvSpPr txBox="1"/>
          <p:nvPr/>
        </p:nvSpPr>
        <p:spPr>
          <a:xfrm>
            <a:off x="563443" y="1349071"/>
            <a:ext cx="107712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lớp: Thực hành những cách </a:t>
            </a:r>
          </a:p>
          <a:p>
            <a:r>
              <a:rPr 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bảo vệ bản thân.</a:t>
            </a:r>
          </a:p>
        </p:txBody>
      </p:sp>
    </p:spTree>
    <p:extLst>
      <p:ext uri="{BB962C8B-B14F-4D97-AF65-F5344CB8AC3E}">
        <p14:creationId xmlns:p14="http://schemas.microsoft.com/office/powerpoint/2010/main" val="379990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0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AFAF229-4351-439B-94F1-5BD7A822E5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69"/>
          <a:stretch/>
        </p:blipFill>
        <p:spPr>
          <a:xfrm>
            <a:off x="1008" y="3801313"/>
            <a:ext cx="12190992" cy="30914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27E80DB1-5E32-4DD6-BDAE-3C7C545018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98" y="-289931"/>
            <a:ext cx="5526403" cy="39786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F0CF265-B44E-4B61-9F14-B3EB62032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8653" y="1405054"/>
            <a:ext cx="4898404" cy="163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7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2FDBE7A2-5EEC-4702-9A9C-BF396B968807}"/>
              </a:ext>
            </a:extLst>
          </p:cNvPr>
          <p:cNvSpPr/>
          <p:nvPr/>
        </p:nvSpPr>
        <p:spPr>
          <a:xfrm>
            <a:off x="1501547" y="282230"/>
            <a:ext cx="10690453" cy="716324"/>
          </a:xfrm>
          <a:prstGeom prst="rect">
            <a:avLst/>
          </a:prstGeom>
          <a:solidFill>
            <a:srgbClr val="FFCC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图片 44">
            <a:extLst>
              <a:ext uri="{FF2B5EF4-FFF2-40B4-BE49-F238E27FC236}">
                <a16:creationId xmlns:a16="http://schemas.microsoft.com/office/drawing/2014/main" id="{B272DB9B-7340-4AD4-9D94-CC6ACC9865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79813A9-C7A3-48D2-A110-F4B71AF14C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982" t="7081" r="5499" b="12100"/>
          <a:stretch/>
        </p:blipFill>
        <p:spPr>
          <a:xfrm>
            <a:off x="2200530" y="244249"/>
            <a:ext cx="1022171" cy="721929"/>
          </a:xfrm>
          <a:prstGeom prst="rect">
            <a:avLst/>
          </a:prstGeom>
        </p:spPr>
      </p:pic>
      <p:pic>
        <p:nvPicPr>
          <p:cNvPr id="6" name="Picture 5" descr="A group of children standing in front of a red wall&#10;&#10;Description automatically generated with low confidence">
            <a:extLst>
              <a:ext uri="{FF2B5EF4-FFF2-40B4-BE49-F238E27FC236}">
                <a16:creationId xmlns:a16="http://schemas.microsoft.com/office/drawing/2014/main" id="{C43EB096-FC97-4B9D-AAF4-1544D2ABA5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51" t="3557" r="6109" b="3834"/>
          <a:stretch/>
        </p:blipFill>
        <p:spPr>
          <a:xfrm>
            <a:off x="116485" y="1973765"/>
            <a:ext cx="8267188" cy="41095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5CE45A9-63B2-49B3-8020-A160B6E09153}"/>
              </a:ext>
            </a:extLst>
          </p:cNvPr>
          <p:cNvGrpSpPr/>
          <p:nvPr/>
        </p:nvGrpSpPr>
        <p:grpSpPr>
          <a:xfrm>
            <a:off x="8439429" y="2107580"/>
            <a:ext cx="3516352" cy="3578813"/>
            <a:chOff x="8439429" y="2107580"/>
            <a:chExt cx="3516352" cy="3578813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B8ED2231-AF29-4348-B4A5-AE9ACFC0024D}"/>
                </a:ext>
              </a:extLst>
            </p:cNvPr>
            <p:cNvSpPr/>
            <p:nvPr/>
          </p:nvSpPr>
          <p:spPr>
            <a:xfrm>
              <a:off x="8439430" y="2107580"/>
              <a:ext cx="3516351" cy="3578813"/>
            </a:xfrm>
            <a:prstGeom prst="roundRect">
              <a:avLst/>
            </a:prstGeom>
            <a:solidFill>
              <a:srgbClr val="FFD1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文本框 18">
              <a:extLst>
                <a:ext uri="{FF2B5EF4-FFF2-40B4-BE49-F238E27FC236}">
                  <a16:creationId xmlns:a16="http://schemas.microsoft.com/office/drawing/2014/main" id="{2485615C-357D-4C7F-BDFA-01448D4924AB}"/>
                </a:ext>
              </a:extLst>
            </p:cNvPr>
            <p:cNvSpPr txBox="1"/>
            <p:nvPr/>
          </p:nvSpPr>
          <p:spPr>
            <a:xfrm>
              <a:off x="8439429" y="2376068"/>
              <a:ext cx="3516351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000000"/>
                  </a:solidFill>
                  <a:latin typeface="Arial" panose="020B0604020202020204" pitchFamily="34" charset="0"/>
                </a:rPr>
                <a:t>Tham gia múa, hát, đọc thơ theo chủ đề </a:t>
              </a:r>
              <a:endParaRPr lang="vi-VN" altLang="zh-CN" sz="3600">
                <a:solidFill>
                  <a:srgbClr val="000000"/>
                </a:solidFill>
                <a:latin typeface="Arial" panose="020B0604020202020204" pitchFamily="34" charset="0"/>
              </a:endParaRPr>
            </a:p>
            <a:p>
              <a:pPr algn="ctr"/>
              <a:r>
                <a:rPr lang="en-US" altLang="zh-CN" sz="3600">
                  <a:solidFill>
                    <a:srgbClr val="000000"/>
                  </a:solidFill>
                  <a:latin typeface="Arial" panose="020B0604020202020204" pitchFamily="34" charset="0"/>
                </a:rPr>
                <a:t>“Vì một cuốc sống an toàn”.</a:t>
              </a:r>
              <a:endParaRPr lang="zh-CN" altLang="en-US" sz="360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720A27-A60C-43CE-9AC2-16DE1385C9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904" y="334017"/>
            <a:ext cx="9479372" cy="80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7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AFEAF6-4E9F-4B71-86C7-6CE23FD686F0}"/>
              </a:ext>
            </a:extLst>
          </p:cNvPr>
          <p:cNvSpPr/>
          <p:nvPr/>
        </p:nvSpPr>
        <p:spPr>
          <a:xfrm>
            <a:off x="1501547" y="235585"/>
            <a:ext cx="10690453" cy="716324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图片 44">
            <a:extLst>
              <a:ext uri="{FF2B5EF4-FFF2-40B4-BE49-F238E27FC236}">
                <a16:creationId xmlns:a16="http://schemas.microsoft.com/office/drawing/2014/main" id="{89362073-91ED-4A80-B3F0-FC767450D0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7AE016DF-AB3B-4E88-97EF-E8769C6DFA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8" t="12168" r="2892" b="6072"/>
          <a:stretch/>
        </p:blipFill>
        <p:spPr>
          <a:xfrm>
            <a:off x="2140155" y="272650"/>
            <a:ext cx="996148" cy="679259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19E7502A-219B-4B61-BDAF-5DA4E04489C2}"/>
              </a:ext>
            </a:extLst>
          </p:cNvPr>
          <p:cNvSpPr txBox="1"/>
          <p:nvPr/>
        </p:nvSpPr>
        <p:spPr>
          <a:xfrm>
            <a:off x="3177021" y="270581"/>
            <a:ext cx="8116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>
                <a:solidFill>
                  <a:srgbClr val="FFFF00"/>
                </a:solidFill>
                <a:latin typeface="Arial" panose="020B0604020202020204" pitchFamily="34" charset="0"/>
              </a:rPr>
              <a:t>Hoạt động 6: </a:t>
            </a:r>
            <a:r>
              <a:rPr lang="vi-VN" altLang="zh-CN" sz="3600">
                <a:solidFill>
                  <a:srgbClr val="000000"/>
                </a:solidFill>
                <a:latin typeface="Arial" panose="020B0604020202020204" pitchFamily="34" charset="0"/>
              </a:rPr>
              <a:t>Chơi trò chơi “Bingo”</a:t>
            </a:r>
            <a:endParaRPr lang="zh-CN" altLang="en-US" sz="36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8C6B76-9549-4392-A847-3C590CBFB407}"/>
              </a:ext>
            </a:extLst>
          </p:cNvPr>
          <p:cNvSpPr/>
          <p:nvPr/>
        </p:nvSpPr>
        <p:spPr>
          <a:xfrm>
            <a:off x="1501547" y="5227405"/>
            <a:ext cx="6632289" cy="1478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altLang="zh-CN" sz="3200">
                <a:ea typeface="仓耳今楷05-6763 W05" panose="02020400000000000000" pitchFamily="18" charset="-122"/>
              </a:rPr>
              <a:t>	Tìm người giúp đỡ khi bị lạc.</a:t>
            </a:r>
          </a:p>
          <a:p>
            <a:pPr marL="571500" lvl="0" indent="-5715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vi-VN" altLang="zh-CN" sz="3200">
                <a:ea typeface="仓耳今楷05-6763 W05" panose="02020400000000000000" pitchFamily="18" charset="-122"/>
              </a:rPr>
              <a:t>   Viết tên người đó vào ô trống.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ADE8648E-EB91-4556-92E8-B2745CCD6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127672"/>
              </p:ext>
            </p:extLst>
          </p:nvPr>
        </p:nvGraphicFramePr>
        <p:xfrm>
          <a:off x="8607720" y="1600370"/>
          <a:ext cx="3373119" cy="29785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4373">
                  <a:extLst>
                    <a:ext uri="{9D8B030D-6E8A-4147-A177-3AD203B41FA5}">
                      <a16:colId xmlns:a16="http://schemas.microsoft.com/office/drawing/2014/main" val="3297414504"/>
                    </a:ext>
                  </a:extLst>
                </a:gridCol>
                <a:gridCol w="1124373">
                  <a:extLst>
                    <a:ext uri="{9D8B030D-6E8A-4147-A177-3AD203B41FA5}">
                      <a16:colId xmlns:a16="http://schemas.microsoft.com/office/drawing/2014/main" val="4207616366"/>
                    </a:ext>
                  </a:extLst>
                </a:gridCol>
                <a:gridCol w="1124373">
                  <a:extLst>
                    <a:ext uri="{9D8B030D-6E8A-4147-A177-3AD203B41FA5}">
                      <a16:colId xmlns:a16="http://schemas.microsoft.com/office/drawing/2014/main" val="1583076632"/>
                    </a:ext>
                  </a:extLst>
                </a:gridCol>
              </a:tblGrid>
              <a:tr h="99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1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1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1015950"/>
                  </a:ext>
                </a:extLst>
              </a:tr>
              <a:tr h="99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1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1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084937"/>
                  </a:ext>
                </a:extLst>
              </a:tr>
              <a:tr h="99285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1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1C5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D1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86522"/>
                  </a:ext>
                </a:extLst>
              </a:tr>
            </a:tbl>
          </a:graphicData>
        </a:graphic>
      </p:graphicFrame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381CBD2-C507-40CC-93A4-559D7A704E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61" y="1174123"/>
            <a:ext cx="7859125" cy="4053282"/>
          </a:xfrm>
          <a:prstGeom prst="rect">
            <a:avLst/>
          </a:prstGeom>
        </p:spPr>
      </p:pic>
      <p:pic>
        <p:nvPicPr>
          <p:cNvPr id="20" name="Picture 19" descr="A picture containing accessory, clipart&#10;&#10;Description automatically generated">
            <a:extLst>
              <a:ext uri="{FF2B5EF4-FFF2-40B4-BE49-F238E27FC236}">
                <a16:creationId xmlns:a16="http://schemas.microsoft.com/office/drawing/2014/main" id="{24C12C97-BE26-4F6E-B597-A335159C71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4419600"/>
            <a:ext cx="24384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bedroom&#10;&#10;Description automatically generated">
            <a:extLst>
              <a:ext uri="{FF2B5EF4-FFF2-40B4-BE49-F238E27FC236}">
                <a16:creationId xmlns:a16="http://schemas.microsoft.com/office/drawing/2014/main" id="{3A4D5E5F-7754-4171-A3B5-ED5311D0C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783" y="2690208"/>
            <a:ext cx="2882369" cy="3236468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9E6FC55B-C41F-419E-B639-ADF41D315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250" y="2759854"/>
            <a:ext cx="2915063" cy="316682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C72ACDB-628A-4897-826B-E76AB826FAFD}"/>
              </a:ext>
            </a:extLst>
          </p:cNvPr>
          <p:cNvSpPr/>
          <p:nvPr/>
        </p:nvSpPr>
        <p:spPr>
          <a:xfrm>
            <a:off x="1501547" y="235585"/>
            <a:ext cx="10690453" cy="716324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图片 44">
            <a:extLst>
              <a:ext uri="{FF2B5EF4-FFF2-40B4-BE49-F238E27FC236}">
                <a16:creationId xmlns:a16="http://schemas.microsoft.com/office/drawing/2014/main" id="{9DD5EAFE-1DEC-41F3-BF08-F297262E0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8260D82-D378-4A9C-802D-9BCC25FB0E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758" t="12168" r="2892" b="6072"/>
          <a:stretch/>
        </p:blipFill>
        <p:spPr>
          <a:xfrm>
            <a:off x="2140155" y="272650"/>
            <a:ext cx="996148" cy="679259"/>
          </a:xfrm>
          <a:prstGeom prst="rect">
            <a:avLst/>
          </a:prstGeom>
        </p:spPr>
      </p:pic>
      <p:sp>
        <p:nvSpPr>
          <p:cNvPr id="29" name="文本框 18">
            <a:extLst>
              <a:ext uri="{FF2B5EF4-FFF2-40B4-BE49-F238E27FC236}">
                <a16:creationId xmlns:a16="http://schemas.microsoft.com/office/drawing/2014/main" id="{B1ABF7C0-B9C1-43B7-B4A8-E21A4BF37BB1}"/>
              </a:ext>
            </a:extLst>
          </p:cNvPr>
          <p:cNvSpPr txBox="1"/>
          <p:nvPr/>
        </p:nvSpPr>
        <p:spPr>
          <a:xfrm>
            <a:off x="3177021" y="319891"/>
            <a:ext cx="9014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 b="1">
                <a:solidFill>
                  <a:srgbClr val="FFFF00"/>
                </a:solidFill>
                <a:latin typeface="Arial" panose="020B0604020202020204" pitchFamily="34" charset="0"/>
              </a:rPr>
              <a:t>Hoạt động 7: </a:t>
            </a:r>
            <a:r>
              <a:rPr lang="vi-VN" altLang="zh-CN" sz="3200">
                <a:solidFill>
                  <a:srgbClr val="000000"/>
                </a:solidFill>
                <a:latin typeface="Arial" panose="020B0604020202020204" pitchFamily="34" charset="0"/>
              </a:rPr>
              <a:t>Xác định các bước xử trí khi bị lạc</a:t>
            </a:r>
            <a:endParaRPr lang="zh-CN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65F8F9-3383-4CB8-9BAE-2C51D09F4F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8"/>
          <a:stretch/>
        </p:blipFill>
        <p:spPr>
          <a:xfrm>
            <a:off x="3047750" y="2600850"/>
            <a:ext cx="3282895" cy="3724275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7E8B5C0-3A42-4370-AD0F-19DC32C7B9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8" r="58229" b="8440"/>
          <a:stretch/>
        </p:blipFill>
        <p:spPr>
          <a:xfrm>
            <a:off x="-44657" y="2600850"/>
            <a:ext cx="2998118" cy="36602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CE23BD0-57C9-4619-BB18-C0748D64C68A}"/>
              </a:ext>
            </a:extLst>
          </p:cNvPr>
          <p:cNvSpPr/>
          <p:nvPr/>
        </p:nvSpPr>
        <p:spPr>
          <a:xfrm>
            <a:off x="260967" y="5897004"/>
            <a:ext cx="248115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Giữ bình tĩnh</a:t>
            </a:r>
            <a:endParaRPr lang="vi-VN" altLang="zh-CN" sz="280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C61806-8D3F-466B-914E-368B7FE1E5CE}"/>
              </a:ext>
            </a:extLst>
          </p:cNvPr>
          <p:cNvSpPr/>
          <p:nvPr/>
        </p:nvSpPr>
        <p:spPr>
          <a:xfrm>
            <a:off x="2989919" y="5896647"/>
            <a:ext cx="35264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Tìm về nơi đã hẹn trước khi đi lạc</a:t>
            </a:r>
            <a:endParaRPr lang="vi-VN" altLang="zh-CN" sz="280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3A4C4C-D701-4E54-8716-33324367B2A1}"/>
              </a:ext>
            </a:extLst>
          </p:cNvPr>
          <p:cNvSpPr/>
          <p:nvPr/>
        </p:nvSpPr>
        <p:spPr>
          <a:xfrm>
            <a:off x="6230783" y="5875073"/>
            <a:ext cx="31519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Quan sát xung quanh tìm bố mẹ</a:t>
            </a:r>
            <a:endParaRPr lang="vi-VN" altLang="zh-CN" sz="280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0B343C-8D39-4373-9508-035647587CF3}"/>
              </a:ext>
            </a:extLst>
          </p:cNvPr>
          <p:cNvSpPr/>
          <p:nvPr/>
        </p:nvSpPr>
        <p:spPr>
          <a:xfrm>
            <a:off x="9413815" y="5915513"/>
            <a:ext cx="24811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Nhờ sự giúp đỡ của chú bảo vệ</a:t>
            </a:r>
            <a:endParaRPr lang="vi-VN" altLang="zh-CN" sz="280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C3E0587-272D-43BB-ABB3-71111FF4809C}"/>
              </a:ext>
            </a:extLst>
          </p:cNvPr>
          <p:cNvGrpSpPr/>
          <p:nvPr/>
        </p:nvGrpSpPr>
        <p:grpSpPr>
          <a:xfrm>
            <a:off x="448971" y="1824238"/>
            <a:ext cx="11319824" cy="768447"/>
            <a:chOff x="448971" y="1824238"/>
            <a:chExt cx="11319824" cy="76844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7A59AD1-91BB-4423-B7F5-9E5B73AF89C9}"/>
                </a:ext>
              </a:extLst>
            </p:cNvPr>
            <p:cNvSpPr/>
            <p:nvPr/>
          </p:nvSpPr>
          <p:spPr>
            <a:xfrm>
              <a:off x="448971" y="1915611"/>
              <a:ext cx="11238128" cy="6770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B99658-D8CE-46E7-A93C-6EAE54A1231D}"/>
                </a:ext>
              </a:extLst>
            </p:cNvPr>
            <p:cNvSpPr/>
            <p:nvPr/>
          </p:nvSpPr>
          <p:spPr>
            <a:xfrm>
              <a:off x="497288" y="1824238"/>
              <a:ext cx="11271507" cy="754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32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1. Hãy sắp xếp các tranh cho phù hợp để giúp Nam tìm thấy bố mẹ.</a:t>
              </a:r>
              <a:endParaRPr lang="vi-VN" altLang="zh-CN" sz="32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F0823FF-0E39-40EC-BE57-6E40EE030FBB}"/>
              </a:ext>
            </a:extLst>
          </p:cNvPr>
          <p:cNvGrpSpPr/>
          <p:nvPr/>
        </p:nvGrpSpPr>
        <p:grpSpPr>
          <a:xfrm>
            <a:off x="2065446" y="981365"/>
            <a:ext cx="10442892" cy="773227"/>
            <a:chOff x="2065446" y="981365"/>
            <a:chExt cx="10442892" cy="773227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A2094FB-99CE-469C-9488-EC36F339BE34}"/>
                </a:ext>
              </a:extLst>
            </p:cNvPr>
            <p:cNvSpPr/>
            <p:nvPr/>
          </p:nvSpPr>
          <p:spPr>
            <a:xfrm>
              <a:off x="2065446" y="1077518"/>
              <a:ext cx="9832264" cy="67707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603771-CDAC-4A28-9561-6D77F3B270C7}"/>
                </a:ext>
              </a:extLst>
            </p:cNvPr>
            <p:cNvSpPr/>
            <p:nvPr/>
          </p:nvSpPr>
          <p:spPr>
            <a:xfrm>
              <a:off x="2222076" y="981365"/>
              <a:ext cx="10286262" cy="754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32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Nam đi siêu thị cùng bố mẹ, mải ngắm đồ chơi nên bị lạc.</a:t>
              </a:r>
              <a:endParaRPr lang="vi-VN" altLang="zh-CN" sz="32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956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bedroom&#10;&#10;Description automatically generated">
            <a:extLst>
              <a:ext uri="{FF2B5EF4-FFF2-40B4-BE49-F238E27FC236}">
                <a16:creationId xmlns:a16="http://schemas.microsoft.com/office/drawing/2014/main" id="{3A4D5E5F-7754-4171-A3B5-ED5311D0C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783" y="2690208"/>
            <a:ext cx="2882369" cy="3236468"/>
          </a:xfrm>
          <a:prstGeom prst="rect">
            <a:avLst/>
          </a:prstGeom>
        </p:spPr>
      </p:pic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9E6FC55B-C41F-419E-B639-ADF41D3150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250" y="2759854"/>
            <a:ext cx="2915063" cy="316682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C72ACDB-628A-4897-826B-E76AB826FAFD}"/>
              </a:ext>
            </a:extLst>
          </p:cNvPr>
          <p:cNvSpPr/>
          <p:nvPr/>
        </p:nvSpPr>
        <p:spPr>
          <a:xfrm>
            <a:off x="1501547" y="235585"/>
            <a:ext cx="10690453" cy="716324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图片 44">
            <a:extLst>
              <a:ext uri="{FF2B5EF4-FFF2-40B4-BE49-F238E27FC236}">
                <a16:creationId xmlns:a16="http://schemas.microsoft.com/office/drawing/2014/main" id="{9DD5EAFE-1DEC-41F3-BF08-F297262E0D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8260D82-D378-4A9C-802D-9BCC25FB0EF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758" t="12168" r="2892" b="6072"/>
          <a:stretch/>
        </p:blipFill>
        <p:spPr>
          <a:xfrm>
            <a:off x="2140155" y="272650"/>
            <a:ext cx="996148" cy="679259"/>
          </a:xfrm>
          <a:prstGeom prst="rect">
            <a:avLst/>
          </a:prstGeom>
        </p:spPr>
      </p:pic>
      <p:sp>
        <p:nvSpPr>
          <p:cNvPr id="29" name="文本框 18">
            <a:extLst>
              <a:ext uri="{FF2B5EF4-FFF2-40B4-BE49-F238E27FC236}">
                <a16:creationId xmlns:a16="http://schemas.microsoft.com/office/drawing/2014/main" id="{B1ABF7C0-B9C1-43B7-B4A8-E21A4BF37BB1}"/>
              </a:ext>
            </a:extLst>
          </p:cNvPr>
          <p:cNvSpPr txBox="1"/>
          <p:nvPr/>
        </p:nvSpPr>
        <p:spPr>
          <a:xfrm>
            <a:off x="3177021" y="319891"/>
            <a:ext cx="9014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 b="1">
                <a:solidFill>
                  <a:srgbClr val="FFFF00"/>
                </a:solidFill>
                <a:latin typeface="Arial" panose="020B0604020202020204" pitchFamily="34" charset="0"/>
              </a:rPr>
              <a:t>Hoạt động 7: </a:t>
            </a:r>
            <a:r>
              <a:rPr lang="vi-VN" altLang="zh-CN" sz="3200">
                <a:solidFill>
                  <a:srgbClr val="000000"/>
                </a:solidFill>
                <a:latin typeface="Arial" panose="020B0604020202020204" pitchFamily="34" charset="0"/>
              </a:rPr>
              <a:t>Xác định các bước xử trí khi bị lạc</a:t>
            </a:r>
            <a:endParaRPr lang="zh-CN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165F8F9-3383-4CB8-9BAE-2C51D09F4F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8"/>
          <a:stretch/>
        </p:blipFill>
        <p:spPr>
          <a:xfrm>
            <a:off x="3047750" y="2600850"/>
            <a:ext cx="3282895" cy="3724275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7E8B5C0-3A42-4370-AD0F-19DC32C7B99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8" r="58229" b="8440"/>
          <a:stretch/>
        </p:blipFill>
        <p:spPr>
          <a:xfrm>
            <a:off x="-44657" y="2600850"/>
            <a:ext cx="2998118" cy="36602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CE23BD0-57C9-4619-BB18-C0748D64C68A}"/>
              </a:ext>
            </a:extLst>
          </p:cNvPr>
          <p:cNvSpPr/>
          <p:nvPr/>
        </p:nvSpPr>
        <p:spPr>
          <a:xfrm>
            <a:off x="260967" y="5897004"/>
            <a:ext cx="2481159" cy="6718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Giữ bình tĩnh</a:t>
            </a:r>
            <a:endParaRPr lang="vi-VN" altLang="zh-CN" sz="280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FC61806-8D3F-466B-914E-368B7FE1E5CE}"/>
              </a:ext>
            </a:extLst>
          </p:cNvPr>
          <p:cNvSpPr/>
          <p:nvPr/>
        </p:nvSpPr>
        <p:spPr>
          <a:xfrm>
            <a:off x="2989919" y="5896647"/>
            <a:ext cx="35264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Tìm về nơi đã hẹn trước khi đi lạc</a:t>
            </a:r>
            <a:endParaRPr lang="vi-VN" altLang="zh-CN" sz="280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93A4C4C-D701-4E54-8716-33324367B2A1}"/>
              </a:ext>
            </a:extLst>
          </p:cNvPr>
          <p:cNvSpPr/>
          <p:nvPr/>
        </p:nvSpPr>
        <p:spPr>
          <a:xfrm>
            <a:off x="6230783" y="5875073"/>
            <a:ext cx="31519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Quan sát xung quanh tìm bố mẹ</a:t>
            </a:r>
            <a:endParaRPr lang="vi-VN" altLang="zh-CN" sz="280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0B343C-8D39-4373-9508-035647587CF3}"/>
              </a:ext>
            </a:extLst>
          </p:cNvPr>
          <p:cNvSpPr/>
          <p:nvPr/>
        </p:nvSpPr>
        <p:spPr>
          <a:xfrm>
            <a:off x="9413815" y="5915513"/>
            <a:ext cx="24811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Nhờ sự giúp đỡ của chú bảo vệ</a:t>
            </a:r>
            <a:endParaRPr lang="vi-VN" altLang="zh-CN" sz="280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2D4588-FBD5-42D9-808C-156305BC5891}"/>
              </a:ext>
            </a:extLst>
          </p:cNvPr>
          <p:cNvGrpSpPr/>
          <p:nvPr/>
        </p:nvGrpSpPr>
        <p:grpSpPr>
          <a:xfrm>
            <a:off x="946687" y="1835369"/>
            <a:ext cx="6576688" cy="765137"/>
            <a:chOff x="946687" y="1835369"/>
            <a:chExt cx="6576688" cy="765137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7A59AD1-91BB-4423-B7F5-9E5B73AF89C9}"/>
                </a:ext>
              </a:extLst>
            </p:cNvPr>
            <p:cNvSpPr/>
            <p:nvPr/>
          </p:nvSpPr>
          <p:spPr>
            <a:xfrm>
              <a:off x="946687" y="1923432"/>
              <a:ext cx="6418519" cy="67707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EB99658-D8CE-46E7-A93C-6EAE54A1231D}"/>
                </a:ext>
              </a:extLst>
            </p:cNvPr>
            <p:cNvSpPr/>
            <p:nvPr/>
          </p:nvSpPr>
          <p:spPr>
            <a:xfrm>
              <a:off x="1104856" y="1835369"/>
              <a:ext cx="6418519" cy="7546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32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2. Trao đổi về cách em đã sắp xếp</a:t>
              </a:r>
              <a:endParaRPr lang="vi-VN" altLang="zh-CN" sz="32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2094FB-99CE-469C-9488-EC36F339BE34}"/>
              </a:ext>
            </a:extLst>
          </p:cNvPr>
          <p:cNvSpPr/>
          <p:nvPr/>
        </p:nvSpPr>
        <p:spPr>
          <a:xfrm>
            <a:off x="2065446" y="1077518"/>
            <a:ext cx="9832264" cy="6770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03771-CDAC-4A28-9561-6D77F3B270C7}"/>
              </a:ext>
            </a:extLst>
          </p:cNvPr>
          <p:cNvSpPr/>
          <p:nvPr/>
        </p:nvSpPr>
        <p:spPr>
          <a:xfrm>
            <a:off x="2222076" y="981365"/>
            <a:ext cx="1028626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Nam đi siêu thị cùng bố mẹ, mải ngắm đồ chơi nên bị lạc.</a:t>
            </a:r>
            <a:endParaRPr lang="vi-VN" altLang="zh-CN" sz="320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79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C72ACDB-628A-4897-826B-E76AB826FAFD}"/>
              </a:ext>
            </a:extLst>
          </p:cNvPr>
          <p:cNvSpPr/>
          <p:nvPr/>
        </p:nvSpPr>
        <p:spPr>
          <a:xfrm>
            <a:off x="1501547" y="235585"/>
            <a:ext cx="10690453" cy="716324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图片 44">
            <a:extLst>
              <a:ext uri="{FF2B5EF4-FFF2-40B4-BE49-F238E27FC236}">
                <a16:creationId xmlns:a16="http://schemas.microsoft.com/office/drawing/2014/main" id="{9DD5EAFE-1DEC-41F3-BF08-F297262E0D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8260D82-D378-4A9C-802D-9BCC25FB0E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8" t="12168" r="2892" b="6072"/>
          <a:stretch/>
        </p:blipFill>
        <p:spPr>
          <a:xfrm>
            <a:off x="2140155" y="272650"/>
            <a:ext cx="996148" cy="679259"/>
          </a:xfrm>
          <a:prstGeom prst="rect">
            <a:avLst/>
          </a:prstGeom>
        </p:spPr>
      </p:pic>
      <p:sp>
        <p:nvSpPr>
          <p:cNvPr id="29" name="文本框 18">
            <a:extLst>
              <a:ext uri="{FF2B5EF4-FFF2-40B4-BE49-F238E27FC236}">
                <a16:creationId xmlns:a16="http://schemas.microsoft.com/office/drawing/2014/main" id="{B1ABF7C0-B9C1-43B7-B4A8-E21A4BF37BB1}"/>
              </a:ext>
            </a:extLst>
          </p:cNvPr>
          <p:cNvSpPr txBox="1"/>
          <p:nvPr/>
        </p:nvSpPr>
        <p:spPr>
          <a:xfrm>
            <a:off x="3177021" y="319891"/>
            <a:ext cx="9014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 b="1">
                <a:solidFill>
                  <a:srgbClr val="FFFF00"/>
                </a:solidFill>
                <a:latin typeface="Arial" panose="020B0604020202020204" pitchFamily="34" charset="0"/>
              </a:rPr>
              <a:t>Hoạt động 7: </a:t>
            </a:r>
            <a:r>
              <a:rPr lang="vi-VN" altLang="zh-CN" sz="3200">
                <a:solidFill>
                  <a:srgbClr val="000000"/>
                </a:solidFill>
                <a:latin typeface="Arial" panose="020B0604020202020204" pitchFamily="34" charset="0"/>
              </a:rPr>
              <a:t>Xác định các bước xử trí khi bị lạc</a:t>
            </a:r>
            <a:endParaRPr lang="zh-CN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E23FF3-0356-40D8-93B3-713FF319A1C5}"/>
              </a:ext>
            </a:extLst>
          </p:cNvPr>
          <p:cNvGrpSpPr/>
          <p:nvPr/>
        </p:nvGrpSpPr>
        <p:grpSpPr>
          <a:xfrm>
            <a:off x="-44657" y="2600850"/>
            <a:ext cx="2998118" cy="3968005"/>
            <a:chOff x="-44657" y="2600850"/>
            <a:chExt cx="2998118" cy="3968005"/>
          </a:xfrm>
        </p:grpSpPr>
        <p:pic>
          <p:nvPicPr>
            <p:cNvPr id="8" name="Picture 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7E8B5C0-3A42-4370-AD0F-19DC32C7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8" r="58229" b="8440"/>
            <a:stretch/>
          </p:blipFill>
          <p:spPr>
            <a:xfrm>
              <a:off x="-44657" y="2600850"/>
              <a:ext cx="2998118" cy="36602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E23BD0-57C9-4619-BB18-C0748D64C68A}"/>
                </a:ext>
              </a:extLst>
            </p:cNvPr>
            <p:cNvSpPr/>
            <p:nvPr/>
          </p:nvSpPr>
          <p:spPr>
            <a:xfrm>
              <a:off x="260967" y="5897004"/>
              <a:ext cx="2481159" cy="671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Giữ bình tĩnh</a:t>
              </a:r>
              <a:endParaRPr lang="vi-VN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AD5369-3C0D-4009-8E7B-E9F7BCD1DE08}"/>
              </a:ext>
            </a:extLst>
          </p:cNvPr>
          <p:cNvGrpSpPr/>
          <p:nvPr/>
        </p:nvGrpSpPr>
        <p:grpSpPr>
          <a:xfrm>
            <a:off x="2989919" y="2600850"/>
            <a:ext cx="3526495" cy="4249904"/>
            <a:chOff x="2989919" y="2600850"/>
            <a:chExt cx="3526495" cy="4249904"/>
          </a:xfrm>
        </p:grpSpPr>
        <p:pic>
          <p:nvPicPr>
            <p:cNvPr id="9" name="Picture 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165F8F9-3383-4CB8-9BAE-2C51D09F4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98"/>
            <a:stretch/>
          </p:blipFill>
          <p:spPr>
            <a:xfrm>
              <a:off x="3047750" y="2600850"/>
              <a:ext cx="3282895" cy="372427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61806-8D3F-466B-914E-368B7FE1E5CE}"/>
                </a:ext>
              </a:extLst>
            </p:cNvPr>
            <p:cNvSpPr/>
            <p:nvPr/>
          </p:nvSpPr>
          <p:spPr>
            <a:xfrm>
              <a:off x="2989919" y="5896647"/>
              <a:ext cx="352649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Tìm về nơi đã hẹn trước khi đi lạc</a:t>
              </a:r>
              <a:endParaRPr lang="vi-VN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EE4847F-4DD6-46DC-87BF-FA7EBEA2125D}"/>
              </a:ext>
            </a:extLst>
          </p:cNvPr>
          <p:cNvGrpSpPr/>
          <p:nvPr/>
        </p:nvGrpSpPr>
        <p:grpSpPr>
          <a:xfrm>
            <a:off x="6230783" y="2690208"/>
            <a:ext cx="3151934" cy="4138972"/>
            <a:chOff x="6230783" y="2690208"/>
            <a:chExt cx="3151934" cy="4138972"/>
          </a:xfrm>
        </p:grpSpPr>
        <p:pic>
          <p:nvPicPr>
            <p:cNvPr id="6" name="Picture 5" descr="A picture containing text, bedroom&#10;&#10;Description automatically generated">
              <a:extLst>
                <a:ext uri="{FF2B5EF4-FFF2-40B4-BE49-F238E27FC236}">
                  <a16:creationId xmlns:a16="http://schemas.microsoft.com/office/drawing/2014/main" id="{3A4D5E5F-7754-4171-A3B5-ED5311D0C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30783" y="2690208"/>
              <a:ext cx="2882369" cy="323646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3A4C4C-D701-4E54-8716-33324367B2A1}"/>
                </a:ext>
              </a:extLst>
            </p:cNvPr>
            <p:cNvSpPr/>
            <p:nvPr/>
          </p:nvSpPr>
          <p:spPr>
            <a:xfrm>
              <a:off x="6230783" y="5875073"/>
              <a:ext cx="315193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Quan sát xung quanh tìm bố mẹ</a:t>
              </a:r>
              <a:endParaRPr lang="vi-VN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2FE16A-11FB-4F78-B831-DDBDC952B824}"/>
              </a:ext>
            </a:extLst>
          </p:cNvPr>
          <p:cNvGrpSpPr/>
          <p:nvPr/>
        </p:nvGrpSpPr>
        <p:grpSpPr>
          <a:xfrm>
            <a:off x="9144250" y="2759854"/>
            <a:ext cx="2915063" cy="4109766"/>
            <a:chOff x="9144250" y="2759854"/>
            <a:chExt cx="2915063" cy="4109766"/>
          </a:xfrm>
        </p:grpSpPr>
        <p:pic>
          <p:nvPicPr>
            <p:cNvPr id="10" name="Picture 9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9E6FC55B-C41F-419E-B639-ADF41D315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44250" y="2759854"/>
              <a:ext cx="2915063" cy="316682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0B343C-8D39-4373-9508-035647587CF3}"/>
                </a:ext>
              </a:extLst>
            </p:cNvPr>
            <p:cNvSpPr/>
            <p:nvPr/>
          </p:nvSpPr>
          <p:spPr>
            <a:xfrm>
              <a:off x="9413815" y="5915513"/>
              <a:ext cx="248115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Nhờ sự giúp đỡ của chú bảo vệ</a:t>
              </a:r>
              <a:endParaRPr lang="vi-VN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A2094FB-99CE-469C-9488-EC36F339BE34}"/>
              </a:ext>
            </a:extLst>
          </p:cNvPr>
          <p:cNvSpPr/>
          <p:nvPr/>
        </p:nvSpPr>
        <p:spPr>
          <a:xfrm>
            <a:off x="2065446" y="1077518"/>
            <a:ext cx="9832264" cy="67707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03771-CDAC-4A28-9561-6D77F3B270C7}"/>
              </a:ext>
            </a:extLst>
          </p:cNvPr>
          <p:cNvSpPr/>
          <p:nvPr/>
        </p:nvSpPr>
        <p:spPr>
          <a:xfrm>
            <a:off x="2222076" y="981365"/>
            <a:ext cx="10286262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Nam đi siêu thị cùng bố mẹ, mải ngắm đồ chơi nên bị lạc.</a:t>
            </a:r>
            <a:endParaRPr lang="vi-VN" altLang="zh-CN" sz="3200"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BC8AE8-A8AB-4230-BFB2-D79527228C82}"/>
              </a:ext>
            </a:extLst>
          </p:cNvPr>
          <p:cNvGrpSpPr/>
          <p:nvPr/>
        </p:nvGrpSpPr>
        <p:grpSpPr>
          <a:xfrm>
            <a:off x="415373" y="1044458"/>
            <a:ext cx="1650073" cy="1485472"/>
            <a:chOff x="129116" y="438494"/>
            <a:chExt cx="1650073" cy="14854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CD6E2B4-FBC7-4F36-8524-940CF69F2191}"/>
                </a:ext>
              </a:extLst>
            </p:cNvPr>
            <p:cNvGrpSpPr/>
            <p:nvPr/>
          </p:nvGrpSpPr>
          <p:grpSpPr>
            <a:xfrm>
              <a:off x="129116" y="438494"/>
              <a:ext cx="1630009" cy="1485472"/>
              <a:chOff x="-1093572" y="1595704"/>
              <a:chExt cx="1630009" cy="1485472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10ED048-0591-4807-9235-BDD0D23573A4}"/>
                  </a:ext>
                </a:extLst>
              </p:cNvPr>
              <p:cNvGrpSpPr/>
              <p:nvPr/>
            </p:nvGrpSpPr>
            <p:grpSpPr>
              <a:xfrm>
                <a:off x="-1093572" y="1595704"/>
                <a:ext cx="1630009" cy="1485472"/>
                <a:chOff x="-1131957" y="1022239"/>
                <a:chExt cx="1630009" cy="1485472"/>
              </a:xfrm>
            </p:grpSpPr>
            <p:pic>
              <p:nvPicPr>
                <p:cNvPr id="30" name="图片 20">
                  <a:extLst>
                    <a:ext uri="{FF2B5EF4-FFF2-40B4-BE49-F238E27FC236}">
                      <a16:creationId xmlns:a16="http://schemas.microsoft.com/office/drawing/2014/main" id="{26CBE2F6-1FC8-412A-821B-884642D1B5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131957" y="1022239"/>
                  <a:ext cx="1630009" cy="1485472"/>
                </a:xfrm>
                <a:prstGeom prst="rect">
                  <a:avLst/>
                </a:prstGeom>
              </p:spPr>
            </p:pic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FEA11674-E3C8-4CA0-8280-7822EDA64969}"/>
                    </a:ext>
                  </a:extLst>
                </p:cNvPr>
                <p:cNvSpPr/>
                <p:nvPr/>
              </p:nvSpPr>
              <p:spPr>
                <a:xfrm>
                  <a:off x="-805871" y="1363604"/>
                  <a:ext cx="1000494" cy="773312"/>
                </a:xfrm>
                <a:prstGeom prst="ellipse">
                  <a:avLst/>
                </a:prstGeom>
                <a:solidFill>
                  <a:srgbClr val="FFD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81E8873-B713-474A-BF3E-C5B718595A2C}"/>
                  </a:ext>
                </a:extLst>
              </p:cNvPr>
              <p:cNvSpPr txBox="1"/>
              <p:nvPr/>
            </p:nvSpPr>
            <p:spPr>
              <a:xfrm>
                <a:off x="-634318" y="2046052"/>
                <a:ext cx="9625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zh-CN" sz="3200" b="1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627AC5-7B4E-49C6-99C5-756A95ECA315}"/>
                </a:ext>
              </a:extLst>
            </p:cNvPr>
            <p:cNvSpPr/>
            <p:nvPr/>
          </p:nvSpPr>
          <p:spPr>
            <a:xfrm>
              <a:off x="257075" y="728346"/>
              <a:ext cx="152211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800" b="1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Đáp án </a:t>
              </a:r>
            </a:p>
            <a:p>
              <a:pPr lvl="0" algn="ctr"/>
              <a:r>
                <a:rPr lang="en-US" altLang="zh-CN" sz="2800" b="1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gợi ý</a:t>
              </a:r>
              <a:endParaRPr lang="vi-VN" altLang="zh-CN" sz="2800" b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2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0.23646 -0.0076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23" y="-39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0.25039 -0.0050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64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FC72ACDB-628A-4897-826B-E76AB826FAFD}"/>
              </a:ext>
            </a:extLst>
          </p:cNvPr>
          <p:cNvSpPr/>
          <p:nvPr/>
        </p:nvSpPr>
        <p:spPr>
          <a:xfrm>
            <a:off x="1501547" y="235585"/>
            <a:ext cx="10690453" cy="716324"/>
          </a:xfrm>
          <a:prstGeom prst="rect">
            <a:avLst/>
          </a:prstGeom>
          <a:solidFill>
            <a:srgbClr val="ABDB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图片 44">
            <a:extLst>
              <a:ext uri="{FF2B5EF4-FFF2-40B4-BE49-F238E27FC236}">
                <a16:creationId xmlns:a16="http://schemas.microsoft.com/office/drawing/2014/main" id="{9DD5EAFE-1DEC-41F3-BF08-F297262E0D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/>
        </p:blipFill>
        <p:spPr>
          <a:xfrm>
            <a:off x="0" y="-27821"/>
            <a:ext cx="2538413" cy="2403889"/>
          </a:xfrm>
          <a:prstGeom prst="rect">
            <a:avLst/>
          </a:prstGeom>
        </p:spPr>
      </p:pic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98260D82-D378-4A9C-802D-9BCC25FB0EF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58" t="12168" r="2892" b="6072"/>
          <a:stretch/>
        </p:blipFill>
        <p:spPr>
          <a:xfrm>
            <a:off x="2140155" y="272650"/>
            <a:ext cx="996148" cy="679259"/>
          </a:xfrm>
          <a:prstGeom prst="rect">
            <a:avLst/>
          </a:prstGeom>
        </p:spPr>
      </p:pic>
      <p:sp>
        <p:nvSpPr>
          <p:cNvPr id="29" name="文本框 18">
            <a:extLst>
              <a:ext uri="{FF2B5EF4-FFF2-40B4-BE49-F238E27FC236}">
                <a16:creationId xmlns:a16="http://schemas.microsoft.com/office/drawing/2014/main" id="{B1ABF7C0-B9C1-43B7-B4A8-E21A4BF37BB1}"/>
              </a:ext>
            </a:extLst>
          </p:cNvPr>
          <p:cNvSpPr txBox="1"/>
          <p:nvPr/>
        </p:nvSpPr>
        <p:spPr>
          <a:xfrm>
            <a:off x="3177021" y="319891"/>
            <a:ext cx="90149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200" b="1">
                <a:solidFill>
                  <a:srgbClr val="FFFF00"/>
                </a:solidFill>
                <a:latin typeface="Arial" panose="020B0604020202020204" pitchFamily="34" charset="0"/>
              </a:rPr>
              <a:t>Hoạt động 7: </a:t>
            </a:r>
            <a:r>
              <a:rPr lang="vi-VN" altLang="zh-CN" sz="3200">
                <a:solidFill>
                  <a:srgbClr val="000000"/>
                </a:solidFill>
                <a:latin typeface="Arial" panose="020B0604020202020204" pitchFamily="34" charset="0"/>
              </a:rPr>
              <a:t>Xác định các bước xử trí khi bị lạc</a:t>
            </a:r>
            <a:endParaRPr lang="zh-CN" altLang="en-US" sz="3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E23FF3-0356-40D8-93B3-713FF319A1C5}"/>
              </a:ext>
            </a:extLst>
          </p:cNvPr>
          <p:cNvGrpSpPr/>
          <p:nvPr/>
        </p:nvGrpSpPr>
        <p:grpSpPr>
          <a:xfrm>
            <a:off x="-43363" y="2433912"/>
            <a:ext cx="2998118" cy="3968005"/>
            <a:chOff x="-44657" y="2600850"/>
            <a:chExt cx="2998118" cy="3968005"/>
          </a:xfrm>
        </p:grpSpPr>
        <p:pic>
          <p:nvPicPr>
            <p:cNvPr id="8" name="Picture 7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7E8B5C0-3A42-4370-AD0F-19DC32C7B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8" r="58229" b="8440"/>
            <a:stretch/>
          </p:blipFill>
          <p:spPr>
            <a:xfrm>
              <a:off x="-44657" y="2600850"/>
              <a:ext cx="2998118" cy="36602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E23BD0-57C9-4619-BB18-C0748D64C68A}"/>
                </a:ext>
              </a:extLst>
            </p:cNvPr>
            <p:cNvSpPr/>
            <p:nvPr/>
          </p:nvSpPr>
          <p:spPr>
            <a:xfrm>
              <a:off x="260967" y="5897004"/>
              <a:ext cx="2481159" cy="671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Giữ bình tĩnh</a:t>
              </a:r>
              <a:endParaRPr lang="vi-VN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EAD5369-3C0D-4009-8E7B-E9F7BCD1DE08}"/>
              </a:ext>
            </a:extLst>
          </p:cNvPr>
          <p:cNvGrpSpPr/>
          <p:nvPr/>
        </p:nvGrpSpPr>
        <p:grpSpPr>
          <a:xfrm>
            <a:off x="5848727" y="2568455"/>
            <a:ext cx="3526495" cy="4249904"/>
            <a:chOff x="2989919" y="2600850"/>
            <a:chExt cx="3526495" cy="4249904"/>
          </a:xfrm>
        </p:grpSpPr>
        <p:pic>
          <p:nvPicPr>
            <p:cNvPr id="9" name="Picture 8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7165F8F9-3383-4CB8-9BAE-2C51D09F4F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98"/>
            <a:stretch/>
          </p:blipFill>
          <p:spPr>
            <a:xfrm>
              <a:off x="3047750" y="2600850"/>
              <a:ext cx="3282895" cy="3724275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FC61806-8D3F-466B-914E-368B7FE1E5CE}"/>
                </a:ext>
              </a:extLst>
            </p:cNvPr>
            <p:cNvSpPr/>
            <p:nvPr/>
          </p:nvSpPr>
          <p:spPr>
            <a:xfrm>
              <a:off x="2989919" y="5896647"/>
              <a:ext cx="352649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Tìm về nơi đã hẹn trước khi đi lạc</a:t>
              </a:r>
              <a:endParaRPr lang="vi-VN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EE4847F-4DD6-46DC-87BF-FA7EBEA2125D}"/>
              </a:ext>
            </a:extLst>
          </p:cNvPr>
          <p:cNvGrpSpPr/>
          <p:nvPr/>
        </p:nvGrpSpPr>
        <p:grpSpPr>
          <a:xfrm>
            <a:off x="2926471" y="2679387"/>
            <a:ext cx="3151934" cy="4138972"/>
            <a:chOff x="6230783" y="2690208"/>
            <a:chExt cx="3151934" cy="4138972"/>
          </a:xfrm>
        </p:grpSpPr>
        <p:pic>
          <p:nvPicPr>
            <p:cNvPr id="6" name="Picture 5" descr="A picture containing text, bedroom&#10;&#10;Description automatically generated">
              <a:extLst>
                <a:ext uri="{FF2B5EF4-FFF2-40B4-BE49-F238E27FC236}">
                  <a16:creationId xmlns:a16="http://schemas.microsoft.com/office/drawing/2014/main" id="{3A4D5E5F-7754-4171-A3B5-ED5311D0C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30783" y="2690208"/>
              <a:ext cx="2882369" cy="323646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93A4C4C-D701-4E54-8716-33324367B2A1}"/>
                </a:ext>
              </a:extLst>
            </p:cNvPr>
            <p:cNvSpPr/>
            <p:nvPr/>
          </p:nvSpPr>
          <p:spPr>
            <a:xfrm>
              <a:off x="6230783" y="5875073"/>
              <a:ext cx="315193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Quan sát xung quanh tìm bố mẹ</a:t>
              </a:r>
              <a:endParaRPr lang="vi-VN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D2FE16A-11FB-4F78-B831-DDBDC952B824}"/>
              </a:ext>
            </a:extLst>
          </p:cNvPr>
          <p:cNvGrpSpPr/>
          <p:nvPr/>
        </p:nvGrpSpPr>
        <p:grpSpPr>
          <a:xfrm>
            <a:off x="9111260" y="2592916"/>
            <a:ext cx="2915063" cy="4109766"/>
            <a:chOff x="9144250" y="2759854"/>
            <a:chExt cx="2915063" cy="4109766"/>
          </a:xfrm>
        </p:grpSpPr>
        <p:pic>
          <p:nvPicPr>
            <p:cNvPr id="10" name="Picture 9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9E6FC55B-C41F-419E-B639-ADF41D3150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44250" y="2759854"/>
              <a:ext cx="2915063" cy="316682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0B343C-8D39-4373-9508-035647587CF3}"/>
                </a:ext>
              </a:extLst>
            </p:cNvPr>
            <p:cNvSpPr/>
            <p:nvPr/>
          </p:nvSpPr>
          <p:spPr>
            <a:xfrm>
              <a:off x="9413815" y="5915513"/>
              <a:ext cx="248115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Nhờ sự giúp đỡ của chú bảo vệ</a:t>
              </a:r>
              <a:endParaRPr lang="vi-VN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B7A4A9C-178A-4730-AA41-8C8E702CF8FC}"/>
              </a:ext>
            </a:extLst>
          </p:cNvPr>
          <p:cNvGrpSpPr/>
          <p:nvPr/>
        </p:nvGrpSpPr>
        <p:grpSpPr>
          <a:xfrm>
            <a:off x="2065446" y="1077517"/>
            <a:ext cx="9351835" cy="1279695"/>
            <a:chOff x="2065446" y="1077517"/>
            <a:chExt cx="9351835" cy="127969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A2094FB-99CE-469C-9488-EC36F339BE34}"/>
                </a:ext>
              </a:extLst>
            </p:cNvPr>
            <p:cNvSpPr/>
            <p:nvPr/>
          </p:nvSpPr>
          <p:spPr>
            <a:xfrm>
              <a:off x="2065446" y="1077517"/>
              <a:ext cx="9141017" cy="127969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A603771-CDAC-4A28-9561-6D77F3B270C7}"/>
                </a:ext>
              </a:extLst>
            </p:cNvPr>
            <p:cNvSpPr/>
            <p:nvPr/>
          </p:nvSpPr>
          <p:spPr>
            <a:xfrm>
              <a:off x="2276264" y="1171137"/>
              <a:ext cx="914101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32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Trường hợp em không tìm thấy nơi đã hẹn trước khi đi lạc, em có thể nhờ sự giúp đỡ từ chú bảo vệ.</a:t>
              </a:r>
              <a:endParaRPr lang="vi-VN" altLang="zh-CN" sz="32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3BC8AE8-A8AB-4230-BFB2-D79527228C82}"/>
              </a:ext>
            </a:extLst>
          </p:cNvPr>
          <p:cNvGrpSpPr/>
          <p:nvPr/>
        </p:nvGrpSpPr>
        <p:grpSpPr>
          <a:xfrm>
            <a:off x="380724" y="987182"/>
            <a:ext cx="1650073" cy="1485472"/>
            <a:chOff x="129116" y="438494"/>
            <a:chExt cx="1650073" cy="148547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CD6E2B4-FBC7-4F36-8524-940CF69F2191}"/>
                </a:ext>
              </a:extLst>
            </p:cNvPr>
            <p:cNvGrpSpPr/>
            <p:nvPr/>
          </p:nvGrpSpPr>
          <p:grpSpPr>
            <a:xfrm>
              <a:off x="129116" y="438494"/>
              <a:ext cx="1630009" cy="1485472"/>
              <a:chOff x="-1093572" y="1595704"/>
              <a:chExt cx="1630009" cy="1485472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10ED048-0591-4807-9235-BDD0D23573A4}"/>
                  </a:ext>
                </a:extLst>
              </p:cNvPr>
              <p:cNvGrpSpPr/>
              <p:nvPr/>
            </p:nvGrpSpPr>
            <p:grpSpPr>
              <a:xfrm>
                <a:off x="-1093572" y="1595704"/>
                <a:ext cx="1630009" cy="1485472"/>
                <a:chOff x="-1131957" y="1022239"/>
                <a:chExt cx="1630009" cy="1485472"/>
              </a:xfrm>
            </p:grpSpPr>
            <p:pic>
              <p:nvPicPr>
                <p:cNvPr id="30" name="图片 20">
                  <a:extLst>
                    <a:ext uri="{FF2B5EF4-FFF2-40B4-BE49-F238E27FC236}">
                      <a16:creationId xmlns:a16="http://schemas.microsoft.com/office/drawing/2014/main" id="{26CBE2F6-1FC8-412A-821B-884642D1B5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131957" y="1022239"/>
                  <a:ext cx="1630009" cy="1485472"/>
                </a:xfrm>
                <a:prstGeom prst="rect">
                  <a:avLst/>
                </a:prstGeom>
              </p:spPr>
            </p:pic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FEA11674-E3C8-4CA0-8280-7822EDA64969}"/>
                    </a:ext>
                  </a:extLst>
                </p:cNvPr>
                <p:cNvSpPr/>
                <p:nvPr/>
              </p:nvSpPr>
              <p:spPr>
                <a:xfrm>
                  <a:off x="-805871" y="1363604"/>
                  <a:ext cx="1000494" cy="773312"/>
                </a:xfrm>
                <a:prstGeom prst="ellipse">
                  <a:avLst/>
                </a:prstGeom>
                <a:solidFill>
                  <a:srgbClr val="FFD67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81E8873-B713-474A-BF3E-C5B718595A2C}"/>
                  </a:ext>
                </a:extLst>
              </p:cNvPr>
              <p:cNvSpPr txBox="1"/>
              <p:nvPr/>
            </p:nvSpPr>
            <p:spPr>
              <a:xfrm>
                <a:off x="-634318" y="2046052"/>
                <a:ext cx="96254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altLang="zh-CN" sz="3200" b="1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A627AC5-7B4E-49C6-99C5-756A95ECA315}"/>
                </a:ext>
              </a:extLst>
            </p:cNvPr>
            <p:cNvSpPr/>
            <p:nvPr/>
          </p:nvSpPr>
          <p:spPr>
            <a:xfrm>
              <a:off x="257075" y="728346"/>
              <a:ext cx="1522114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altLang="zh-CN" sz="2800" b="1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Đáp án </a:t>
              </a:r>
            </a:p>
            <a:p>
              <a:pPr lvl="0" algn="ctr"/>
              <a:r>
                <a:rPr lang="en-US" altLang="zh-CN" sz="2800" b="1">
                  <a:solidFill>
                    <a:srgbClr val="C0000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gợi ý</a:t>
              </a:r>
              <a:endParaRPr lang="vi-VN" altLang="zh-CN" sz="2800" b="1">
                <a:solidFill>
                  <a:srgbClr val="C0000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059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7.40741E-7 L 0.24818 0.0002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09" y="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24245 0.0067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73" y="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3">
            <a:extLst>
              <a:ext uri="{FF2B5EF4-FFF2-40B4-BE49-F238E27FC236}">
                <a16:creationId xmlns:a16="http://schemas.microsoft.com/office/drawing/2014/main" id="{C9C88516-FA2B-49EB-9510-CA4A3017D5DC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4">
            <a:extLst>
              <a:ext uri="{FF2B5EF4-FFF2-40B4-BE49-F238E27FC236}">
                <a16:creationId xmlns:a16="http://schemas.microsoft.com/office/drawing/2014/main" id="{2A25399A-6812-4F25-B90F-553B916E2138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5">
            <a:extLst>
              <a:ext uri="{FF2B5EF4-FFF2-40B4-BE49-F238E27FC236}">
                <a16:creationId xmlns:a16="http://schemas.microsoft.com/office/drawing/2014/main" id="{FA655648-6BEF-446D-BDD9-77ACB094FD52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23">
            <a:extLst>
              <a:ext uri="{FF2B5EF4-FFF2-40B4-BE49-F238E27FC236}">
                <a16:creationId xmlns:a16="http://schemas.microsoft.com/office/drawing/2014/main" id="{01C299E8-BB1C-425D-8EB4-65690B874204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6" name="组合 16">
              <a:extLst>
                <a:ext uri="{FF2B5EF4-FFF2-40B4-BE49-F238E27FC236}">
                  <a16:creationId xmlns:a16="http://schemas.microsoft.com/office/drawing/2014/main" id="{1526913C-B650-4C37-8347-408635D83D4A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8" name="直接连接符 15">
                <a:extLst>
                  <a:ext uri="{FF2B5EF4-FFF2-40B4-BE49-F238E27FC236}">
                    <a16:creationId xmlns:a16="http://schemas.microsoft.com/office/drawing/2014/main" id="{7743107F-0BFD-44E8-9A45-8B6D15AD8C24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9" name="图片 12">
                <a:extLst>
                  <a:ext uri="{FF2B5EF4-FFF2-40B4-BE49-F238E27FC236}">
                    <a16:creationId xmlns:a16="http://schemas.microsoft.com/office/drawing/2014/main" id="{FEA4C587-6832-4658-8577-1F4A58F0D7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83961E2E-7DF1-4837-85E7-C5E3B28FE1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ECB2FB7C-A93D-42C4-B1EC-E5F4FB8122F1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8">
            <a:extLst>
              <a:ext uri="{FF2B5EF4-FFF2-40B4-BE49-F238E27FC236}">
                <a16:creationId xmlns:a16="http://schemas.microsoft.com/office/drawing/2014/main" id="{F0195A58-B94A-465D-9297-CD7E099243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12" name="椭圆 21">
            <a:extLst>
              <a:ext uri="{FF2B5EF4-FFF2-40B4-BE49-F238E27FC236}">
                <a16:creationId xmlns:a16="http://schemas.microsoft.com/office/drawing/2014/main" id="{026E6874-E4E5-4A0A-A14F-D91B2C961650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22">
            <a:extLst>
              <a:ext uri="{FF2B5EF4-FFF2-40B4-BE49-F238E27FC236}">
                <a16:creationId xmlns:a16="http://schemas.microsoft.com/office/drawing/2014/main" id="{8A29A5B6-D489-4E48-BBEA-75F22CEB458D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2">
            <a:extLst>
              <a:ext uri="{FF2B5EF4-FFF2-40B4-BE49-F238E27FC236}">
                <a16:creationId xmlns:a16="http://schemas.microsoft.com/office/drawing/2014/main" id="{942751C3-25AE-4C6E-8CE2-1AB2406F21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719" y="19748"/>
            <a:ext cx="2159076" cy="416876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9B978D1-3083-4659-A67D-5C54A690801B}"/>
              </a:ext>
            </a:extLst>
          </p:cNvPr>
          <p:cNvGrpSpPr/>
          <p:nvPr/>
        </p:nvGrpSpPr>
        <p:grpSpPr>
          <a:xfrm>
            <a:off x="8252427" y="2368483"/>
            <a:ext cx="2380378" cy="4075273"/>
            <a:chOff x="10081587" y="2304414"/>
            <a:chExt cx="2014077" cy="3390653"/>
          </a:xfrm>
        </p:grpSpPr>
        <p:pic>
          <p:nvPicPr>
            <p:cNvPr id="16" name="图片 3">
              <a:extLst>
                <a:ext uri="{FF2B5EF4-FFF2-40B4-BE49-F238E27FC236}">
                  <a16:creationId xmlns:a16="http://schemas.microsoft.com/office/drawing/2014/main" id="{6CA07EDC-98DB-4AC9-BFC0-393556808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6E813EDF-7E2C-4A34-B5DD-941E288EE50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18" name="Picture 17" descr="A picture containing text, indoor, tableware, dishware&#10;&#10;Description automatically generated">
            <a:extLst>
              <a:ext uri="{FF2B5EF4-FFF2-40B4-BE49-F238E27FC236}">
                <a16:creationId xmlns:a16="http://schemas.microsoft.com/office/drawing/2014/main" id="{A4E1822E-7535-47A5-B764-E14552BCB0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01" y="2454178"/>
            <a:ext cx="4577586" cy="175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22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5000">
        <p14:honeycomb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1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4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3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D425E34-6207-4F5C-8A04-0F712D19CDDD}"/>
              </a:ext>
            </a:extLst>
          </p:cNvPr>
          <p:cNvGrpSpPr/>
          <p:nvPr/>
        </p:nvGrpSpPr>
        <p:grpSpPr>
          <a:xfrm>
            <a:off x="-113082" y="1299888"/>
            <a:ext cx="3718819" cy="2129112"/>
            <a:chOff x="5876916" y="975793"/>
            <a:chExt cx="4684259" cy="266070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19395A4-BF64-4626-B21F-B00B4D307658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7" name="图片 2" descr="2">
                <a:extLst>
                  <a:ext uri="{FF2B5EF4-FFF2-40B4-BE49-F238E27FC236}">
                    <a16:creationId xmlns:a16="http://schemas.microsoft.com/office/drawing/2014/main" id="{FCADDEAA-8C7A-4FB9-A179-92520C5C74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</p:spPr>
          </p:pic>
          <p:pic>
            <p:nvPicPr>
              <p:cNvPr id="8" name="图片 1" descr="1">
                <a:extLst>
                  <a:ext uri="{FF2B5EF4-FFF2-40B4-BE49-F238E27FC236}">
                    <a16:creationId xmlns:a16="http://schemas.microsoft.com/office/drawing/2014/main" id="{2F09C898-25F3-42A8-8F51-7B0240A8AA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</p:spPr>
          </p:pic>
          <p:pic>
            <p:nvPicPr>
              <p:cNvPr id="9" name="图片 2" descr="3">
                <a:extLst>
                  <a:ext uri="{FF2B5EF4-FFF2-40B4-BE49-F238E27FC236}">
                    <a16:creationId xmlns:a16="http://schemas.microsoft.com/office/drawing/2014/main" id="{D77C2D32-95EC-4FA3-9BB8-541D84BD8E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</p:spPr>
          </p:pic>
        </p:grpSp>
        <p:sp>
          <p:nvSpPr>
            <p:cNvPr id="6" name="Rounded Rectangle 20">
              <a:extLst>
                <a:ext uri="{FF2B5EF4-FFF2-40B4-BE49-F238E27FC236}">
                  <a16:creationId xmlns:a16="http://schemas.microsoft.com/office/drawing/2014/main" id="{AC48FDA2-2906-4776-A84F-C6DF150DDA51}"/>
                </a:ext>
              </a:extLst>
            </p:cNvPr>
            <p:cNvSpPr/>
            <p:nvPr/>
          </p:nvSpPr>
          <p:spPr>
            <a:xfrm>
              <a:off x="6435761" y="2498113"/>
              <a:ext cx="3818223" cy="1138387"/>
            </a:xfrm>
            <a:prstGeom prst="round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Hoạt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B9BEEDF-48C2-4125-81F8-9EE82DC22BF4}"/>
              </a:ext>
            </a:extLst>
          </p:cNvPr>
          <p:cNvSpPr txBox="1"/>
          <p:nvPr/>
        </p:nvSpPr>
        <p:spPr>
          <a:xfrm>
            <a:off x="305963" y="3881094"/>
            <a:ext cx="36839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Sắm vai, diễn lại tình huống “Nam đi siêu thị cùng bố mẹ, mải ngắm đồ chơi nên bị lạc”.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E26F0A-D787-4285-A758-B436803D6FED}"/>
              </a:ext>
            </a:extLst>
          </p:cNvPr>
          <p:cNvGrpSpPr/>
          <p:nvPr/>
        </p:nvGrpSpPr>
        <p:grpSpPr>
          <a:xfrm>
            <a:off x="4417172" y="270515"/>
            <a:ext cx="2676428" cy="3114097"/>
            <a:chOff x="-44657" y="2600850"/>
            <a:chExt cx="3282896" cy="4202911"/>
          </a:xfrm>
        </p:grpSpPr>
        <p:pic>
          <p:nvPicPr>
            <p:cNvPr id="12" name="Picture 11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CD4FC87E-BEE7-423C-A51C-BE81B18C7D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8" r="58229" b="8440"/>
            <a:stretch/>
          </p:blipFill>
          <p:spPr>
            <a:xfrm>
              <a:off x="-44657" y="2600850"/>
              <a:ext cx="3282896" cy="36602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B8A659C-3410-41B7-BCFF-B915BC37599F}"/>
                </a:ext>
              </a:extLst>
            </p:cNvPr>
            <p:cNvSpPr/>
            <p:nvPr/>
          </p:nvSpPr>
          <p:spPr>
            <a:xfrm>
              <a:off x="260967" y="5897004"/>
              <a:ext cx="2692494" cy="906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Giữ bình tĩnh</a:t>
              </a:r>
              <a:endParaRPr lang="vi-VN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C63E5D4-217B-48AA-9F8E-29FB32671B8A}"/>
              </a:ext>
            </a:extLst>
          </p:cNvPr>
          <p:cNvGrpSpPr/>
          <p:nvPr/>
        </p:nvGrpSpPr>
        <p:grpSpPr>
          <a:xfrm>
            <a:off x="4636001" y="3438569"/>
            <a:ext cx="2875026" cy="3148916"/>
            <a:chOff x="2989919" y="2600850"/>
            <a:chExt cx="3526495" cy="4249904"/>
          </a:xfrm>
        </p:grpSpPr>
        <p:pic>
          <p:nvPicPr>
            <p:cNvPr id="15" name="Picture 14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C7E787F3-4F2A-47B5-8557-AB0E6B82A5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98"/>
            <a:stretch/>
          </p:blipFill>
          <p:spPr>
            <a:xfrm>
              <a:off x="3047750" y="2600850"/>
              <a:ext cx="3282895" cy="3724275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E20F3AAE-53E6-4F86-A72F-050AA9C5B0B2}"/>
                </a:ext>
              </a:extLst>
            </p:cNvPr>
            <p:cNvSpPr/>
            <p:nvPr/>
          </p:nvSpPr>
          <p:spPr>
            <a:xfrm>
              <a:off x="2989919" y="5896647"/>
              <a:ext cx="3526495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Tìm về nơi đã hẹn trước khi đi lạc</a:t>
              </a:r>
              <a:endParaRPr lang="vi-VN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EBF2C27-E8FA-4708-9D7D-DA6A40BE196F}"/>
              </a:ext>
            </a:extLst>
          </p:cNvPr>
          <p:cNvGrpSpPr/>
          <p:nvPr/>
        </p:nvGrpSpPr>
        <p:grpSpPr>
          <a:xfrm>
            <a:off x="8052855" y="270515"/>
            <a:ext cx="3628040" cy="3309643"/>
            <a:chOff x="6093811" y="2623703"/>
            <a:chExt cx="4450141" cy="4466827"/>
          </a:xfrm>
        </p:grpSpPr>
        <p:pic>
          <p:nvPicPr>
            <p:cNvPr id="18" name="Picture 17" descr="A picture containing text, bedroom&#10;&#10;Description automatically generated">
              <a:extLst>
                <a:ext uri="{FF2B5EF4-FFF2-40B4-BE49-F238E27FC236}">
                  <a16:creationId xmlns:a16="http://schemas.microsoft.com/office/drawing/2014/main" id="{E016C25C-D678-4EC1-84BD-9D776486D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093811" y="2623703"/>
              <a:ext cx="3170960" cy="323646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34D35EC-5843-47D7-8832-5177423E701C}"/>
                </a:ext>
              </a:extLst>
            </p:cNvPr>
            <p:cNvSpPr/>
            <p:nvPr/>
          </p:nvSpPr>
          <p:spPr>
            <a:xfrm>
              <a:off x="6093811" y="5802829"/>
              <a:ext cx="4450141" cy="12877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Quan sát xung quanh tìm bố mẹ</a:t>
              </a:r>
              <a:endParaRPr lang="vi-VN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FB4C852-BB0D-4D14-80F9-BC236575C471}"/>
              </a:ext>
            </a:extLst>
          </p:cNvPr>
          <p:cNvGrpSpPr/>
          <p:nvPr/>
        </p:nvGrpSpPr>
        <p:grpSpPr>
          <a:xfrm>
            <a:off x="8676965" y="3622645"/>
            <a:ext cx="2877500" cy="3292254"/>
            <a:chOff x="9144250" y="2759854"/>
            <a:chExt cx="3529530" cy="4443360"/>
          </a:xfrm>
        </p:grpSpPr>
        <p:pic>
          <p:nvPicPr>
            <p:cNvPr id="21" name="Picture 2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3A107F5-49E1-45F5-BAED-5BC8AD412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44250" y="2759854"/>
              <a:ext cx="2915063" cy="3166822"/>
            </a:xfrm>
            <a:prstGeom prst="rect">
              <a:avLst/>
            </a:prstGeom>
          </p:spPr>
        </p:pic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22D917A-532A-4054-8E48-85A7E69538B3}"/>
                </a:ext>
              </a:extLst>
            </p:cNvPr>
            <p:cNvSpPr/>
            <p:nvPr/>
          </p:nvSpPr>
          <p:spPr>
            <a:xfrm>
              <a:off x="9413815" y="5915513"/>
              <a:ext cx="3259965" cy="12877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altLang="zh-CN" sz="2800"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Nhờ sự giúp đỡ của chú bảo vệ</a:t>
              </a:r>
              <a:endParaRPr lang="vi-VN" altLang="zh-CN" sz="2800"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400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560</Words>
  <Application>Microsoft Office PowerPoint</Application>
  <PresentationFormat>Widescreen</PresentationFormat>
  <Paragraphs>66</Paragraphs>
  <Slides>14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等线</vt:lpstr>
      <vt:lpstr>Arial</vt:lpstr>
      <vt:lpstr>Calibri</vt:lpstr>
      <vt:lpstr>Times New Roman</vt:lpstr>
      <vt:lpstr>Wingdings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PC</dc:creator>
  <cp:lastModifiedBy>AutoBVT</cp:lastModifiedBy>
  <cp:revision>112</cp:revision>
  <dcterms:created xsi:type="dcterms:W3CDTF">2018-04-16T06:55:28Z</dcterms:created>
  <dcterms:modified xsi:type="dcterms:W3CDTF">2021-11-06T08:13:15Z</dcterms:modified>
</cp:coreProperties>
</file>